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mov" ContentType="video/unknown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0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200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October 28,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October 28,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October 28,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October 28,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October 28, 2015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October 28,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October 28,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October 28,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October 28,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October 28,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October 28,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October 28,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hyperlink" Target="http://www.youtube.com/watch?v=bBeieGouXbQ" TargetMode="External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smtClean="0"/>
              <a:t>From Propaganda to “Limited Effects”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1400" dirty="0" smtClean="0"/>
              <a:t>Justin Murphy, PhD</a:t>
            </a:r>
          </a:p>
          <a:p>
            <a:r>
              <a:rPr lang="en-US" sz="1400" dirty="0" smtClean="0"/>
              <a:t>University of Southampton</a:t>
            </a:r>
          </a:p>
        </p:txBody>
      </p:sp>
    </p:spTree>
    <p:extLst>
      <p:ext uri="{BB962C8B-B14F-4D97-AF65-F5344CB8AC3E}">
        <p14:creationId xmlns:p14="http://schemas.microsoft.com/office/powerpoint/2010/main" val="4119212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Conventional Wisdom, 1920</a:t>
            </a:r>
            <a:r>
              <a:rPr lang="en-US" sz="2000" dirty="0" smtClean="0"/>
              <a:t>s </a:t>
            </a:r>
            <a:r>
              <a:rPr lang="en-US" dirty="0" smtClean="0"/>
              <a:t>– 1950</a:t>
            </a:r>
            <a:r>
              <a:rPr lang="en-US" sz="2200" dirty="0" smtClean="0"/>
              <a:t>s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Much debate about whether mass media were a sinister or democratic emergence, but many influential media thinkers agreed mass media have powerful effects in shaping public opinion.</a:t>
            </a:r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 err="1" smtClean="0"/>
              <a:t>Bernays</a:t>
            </a:r>
            <a:r>
              <a:rPr lang="en-US" dirty="0"/>
              <a:t> (1891 − </a:t>
            </a:r>
            <a:r>
              <a:rPr lang="en-US" dirty="0" smtClean="0"/>
              <a:t>1995)</a:t>
            </a:r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/>
              <a:t>Lippmann (1889 </a:t>
            </a:r>
            <a:r>
              <a:rPr lang="en-US" dirty="0" smtClean="0"/>
              <a:t>– 1974)</a:t>
            </a:r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/>
              <a:t>Wiener (1894 </a:t>
            </a:r>
            <a:r>
              <a:rPr lang="en-US" dirty="0" smtClean="0"/>
              <a:t>– 1964)</a:t>
            </a:r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/>
              <a:t>McLuhan (1911 </a:t>
            </a:r>
            <a:r>
              <a:rPr lang="en-US" dirty="0" smtClean="0"/>
              <a:t>– 1980)</a:t>
            </a:r>
          </a:p>
          <a:p>
            <a:r>
              <a:rPr lang="en-US" dirty="0"/>
              <a:t>	</a:t>
            </a:r>
            <a:r>
              <a:rPr lang="en-US" dirty="0" smtClean="0"/>
              <a:t>- </a:t>
            </a:r>
            <a:r>
              <a:rPr lang="en-US" dirty="0"/>
              <a:t>Deutsche (1912–</a:t>
            </a:r>
            <a:r>
              <a:rPr lang="en-US" dirty="0" smtClean="0"/>
              <a:t>1992)</a:t>
            </a:r>
          </a:p>
          <a:p>
            <a:r>
              <a:rPr lang="en-US" dirty="0"/>
              <a:t>	</a:t>
            </a:r>
            <a:r>
              <a:rPr lang="en-US" dirty="0" smtClean="0"/>
              <a:t>- Others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03391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Kids on the Block (1940</a:t>
            </a:r>
            <a:r>
              <a:rPr lang="en-US" sz="2000" dirty="0" smtClean="0"/>
              <a:t>s</a:t>
            </a:r>
            <a:r>
              <a:rPr lang="en-US" dirty="0" smtClean="0"/>
              <a:t>)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1. The Bureau of Applied Social Research at Colombia University (1944) pioneered the use of survey research and quantitative methods for the study of mass communications.</a:t>
            </a:r>
          </a:p>
          <a:p>
            <a:r>
              <a:rPr lang="en-US" dirty="0"/>
              <a:t>	</a:t>
            </a:r>
            <a:r>
              <a:rPr lang="en-US" dirty="0" smtClean="0"/>
              <a:t>- AKA the “Colombia School”</a:t>
            </a:r>
          </a:p>
          <a:p>
            <a:r>
              <a:rPr lang="en-US" dirty="0"/>
              <a:t>	</a:t>
            </a:r>
            <a:r>
              <a:rPr lang="en-US" dirty="0" smtClean="0"/>
              <a:t>- Led by Paul </a:t>
            </a:r>
            <a:r>
              <a:rPr lang="en-US" dirty="0" err="1" smtClean="0"/>
              <a:t>Lazarsfeld</a:t>
            </a:r>
            <a:r>
              <a:rPr lang="en-US" dirty="0" smtClean="0"/>
              <a:t> (1901-1976)</a:t>
            </a:r>
          </a:p>
          <a:p>
            <a:r>
              <a:rPr lang="en-US" dirty="0"/>
              <a:t>	</a:t>
            </a:r>
            <a:r>
              <a:rPr lang="en-US" dirty="0" smtClean="0"/>
              <a:t>- Built on corporate and government funding</a:t>
            </a:r>
          </a:p>
          <a:p>
            <a:endParaRPr lang="en-US" dirty="0" smtClean="0"/>
          </a:p>
          <a:p>
            <a:r>
              <a:rPr lang="en-US" dirty="0" smtClean="0"/>
              <a:t>2. Specifically interested in the question of whether individual decision-making can be influenced by short-term media campaigns.</a:t>
            </a:r>
          </a:p>
          <a:p>
            <a:r>
              <a:rPr lang="en-US" dirty="0"/>
              <a:t>	</a:t>
            </a:r>
            <a:r>
              <a:rPr lang="en-US" dirty="0" smtClean="0"/>
              <a:t>- Eerie County </a:t>
            </a:r>
            <a:r>
              <a:rPr lang="en-US" dirty="0"/>
              <a:t>Study (</a:t>
            </a:r>
            <a:r>
              <a:rPr lang="en-US" i="1" dirty="0"/>
              <a:t>The People’s Choice</a:t>
            </a:r>
            <a:r>
              <a:rPr lang="en-US" dirty="0"/>
              <a:t>)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- Decatur </a:t>
            </a:r>
            <a:r>
              <a:rPr lang="en-US" dirty="0"/>
              <a:t>Study (</a:t>
            </a:r>
            <a:r>
              <a:rPr lang="en-US" i="1" dirty="0"/>
              <a:t>Personal </a:t>
            </a:r>
            <a:r>
              <a:rPr lang="en-US" i="1" dirty="0" smtClean="0"/>
              <a:t>Influence</a:t>
            </a:r>
            <a:r>
              <a:rPr lang="en-US" dirty="0" smtClean="0"/>
              <a:t>)</a:t>
            </a:r>
          </a:p>
          <a:p>
            <a:r>
              <a:rPr lang="en-US" dirty="0"/>
              <a:t>	</a:t>
            </a:r>
            <a:r>
              <a:rPr lang="en-US" dirty="0" smtClean="0"/>
              <a:t>- Elmira Study (</a:t>
            </a:r>
            <a:r>
              <a:rPr lang="en-US" i="1" dirty="0" smtClean="0"/>
              <a:t>Voting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34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ersonal Influence-Part 3.mov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7463" y="1246995"/>
            <a:ext cx="5959475" cy="4373563"/>
          </a:xfrm>
        </p:spPr>
      </p:pic>
      <p:sp>
        <p:nvSpPr>
          <p:cNvPr id="5" name="TextBox 4"/>
          <p:cNvSpPr txBox="1"/>
          <p:nvPr/>
        </p:nvSpPr>
        <p:spPr>
          <a:xfrm flipH="1">
            <a:off x="1019545" y="5738028"/>
            <a:ext cx="6459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http://</a:t>
            </a:r>
            <a:r>
              <a:rPr lang="en-US" dirty="0" err="1">
                <a:hlinkClick r:id="rId5"/>
              </a:rPr>
              <a:t>www.youtube.com</a:t>
            </a:r>
            <a:r>
              <a:rPr lang="en-US" dirty="0">
                <a:hlinkClick r:id="rId5"/>
              </a:rPr>
              <a:t>/</a:t>
            </a:r>
            <a:r>
              <a:rPr lang="en-US" dirty="0" err="1">
                <a:hlinkClick r:id="rId5"/>
              </a:rPr>
              <a:t>watch?v</a:t>
            </a:r>
            <a:r>
              <a:rPr lang="en-US" dirty="0">
                <a:hlinkClick r:id="rId5"/>
              </a:rPr>
              <a:t>=</a:t>
            </a:r>
            <a:r>
              <a:rPr lang="en-US" dirty="0" err="1">
                <a:hlinkClick r:id="rId5"/>
              </a:rPr>
              <a:t>bBeieGouXbQ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81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Eerie County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- A panel </a:t>
            </a:r>
            <a:r>
              <a:rPr lang="en-US" dirty="0"/>
              <a:t>study of 2,400 voters in Erie County, </a:t>
            </a:r>
            <a:r>
              <a:rPr lang="en-US" dirty="0" smtClean="0"/>
              <a:t>Ohio</a:t>
            </a:r>
          </a:p>
          <a:p>
            <a:r>
              <a:rPr lang="en-US" dirty="0" smtClean="0"/>
              <a:t>- Paul </a:t>
            </a:r>
            <a:r>
              <a:rPr lang="en-US" dirty="0" err="1"/>
              <a:t>Lazarsfeld</a:t>
            </a:r>
            <a:r>
              <a:rPr lang="en-US" dirty="0"/>
              <a:t>, Bernard </a:t>
            </a:r>
            <a:r>
              <a:rPr lang="en-US" dirty="0" err="1"/>
              <a:t>Berelson</a:t>
            </a:r>
            <a:r>
              <a:rPr lang="en-US" dirty="0"/>
              <a:t>, and </a:t>
            </a:r>
            <a:r>
              <a:rPr lang="en-US" dirty="0" smtClean="0"/>
              <a:t>Hazel </a:t>
            </a:r>
            <a:r>
              <a:rPr lang="en-US" dirty="0" err="1" smtClean="0"/>
              <a:t>Gaudet</a:t>
            </a:r>
            <a:r>
              <a:rPr lang="en-US" dirty="0" smtClean="0"/>
              <a:t> had interviewers ask repeated questions about decision</a:t>
            </a:r>
            <a:r>
              <a:rPr lang="en-US" dirty="0"/>
              <a:t>-making during the </a:t>
            </a:r>
            <a:r>
              <a:rPr lang="en-US" dirty="0" smtClean="0"/>
              <a:t>Presidential election campaign of 1940.</a:t>
            </a:r>
          </a:p>
          <a:p>
            <a:r>
              <a:rPr lang="en-US" i="1" dirty="0" smtClean="0"/>
              <a:t>- The </a:t>
            </a:r>
            <a:r>
              <a:rPr lang="en-US" i="1" dirty="0"/>
              <a:t>People’s </a:t>
            </a:r>
            <a:r>
              <a:rPr lang="en-US" i="1" dirty="0" smtClean="0"/>
              <a:t>Choice </a:t>
            </a:r>
            <a:r>
              <a:rPr lang="en-US" dirty="0" smtClean="0"/>
              <a:t>(1944) introduced “</a:t>
            </a:r>
            <a:r>
              <a:rPr lang="en-US" dirty="0"/>
              <a:t>the two-step flow of communications,” </a:t>
            </a:r>
            <a:r>
              <a:rPr lang="en-US" dirty="0" smtClean="0"/>
              <a:t>and kicked off the “</a:t>
            </a:r>
            <a:r>
              <a:rPr lang="en-US" dirty="0"/>
              <a:t>limited </a:t>
            </a:r>
            <a:r>
              <a:rPr lang="en-US" dirty="0" smtClean="0"/>
              <a:t>effects school of thought.</a:t>
            </a:r>
          </a:p>
          <a:p>
            <a:r>
              <a:rPr lang="en-US" dirty="0" smtClean="0"/>
              <a:t>- Specifically, ideas flow </a:t>
            </a:r>
            <a:r>
              <a:rPr lang="en-US" dirty="0"/>
              <a:t>from </a:t>
            </a:r>
            <a:r>
              <a:rPr lang="en-US" dirty="0" smtClean="0"/>
              <a:t>media to “</a:t>
            </a:r>
            <a:r>
              <a:rPr lang="en-US" dirty="0"/>
              <a:t>opinion leaders” </a:t>
            </a:r>
            <a:r>
              <a:rPr lang="en-US" dirty="0" smtClean="0"/>
              <a:t>to the less politically-interested.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968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Decatur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- A panel study of 800 </a:t>
            </a:r>
            <a:r>
              <a:rPr lang="en-US" dirty="0"/>
              <a:t>women in Decatur, </a:t>
            </a:r>
            <a:r>
              <a:rPr lang="en-US" dirty="0" smtClean="0"/>
              <a:t>Illinois; similar model as the Eerie County </a:t>
            </a:r>
            <a:r>
              <a:rPr lang="en-US" dirty="0" smtClean="0"/>
              <a:t>study</a:t>
            </a:r>
            <a:endParaRPr lang="en-US" dirty="0" smtClean="0"/>
          </a:p>
          <a:p>
            <a:r>
              <a:rPr lang="en-US" dirty="0" smtClean="0"/>
              <a:t>- </a:t>
            </a:r>
            <a:r>
              <a:rPr lang="en-US" dirty="0" err="1" smtClean="0"/>
              <a:t>Lazarsfeld</a:t>
            </a:r>
            <a:r>
              <a:rPr lang="en-US" dirty="0" smtClean="0"/>
              <a:t>, Robert Merton, C</a:t>
            </a:r>
            <a:r>
              <a:rPr lang="en-US" dirty="0"/>
              <a:t>. Wright Mills, </a:t>
            </a:r>
            <a:r>
              <a:rPr lang="en-US" dirty="0" smtClean="0"/>
              <a:t>Thelma </a:t>
            </a:r>
            <a:r>
              <a:rPr lang="en-US" dirty="0"/>
              <a:t>Ehrlich </a:t>
            </a:r>
            <a:r>
              <a:rPr lang="en-US" dirty="0" smtClean="0"/>
              <a:t>Anderson</a:t>
            </a:r>
          </a:p>
          <a:p>
            <a:r>
              <a:rPr lang="en-US" i="1" dirty="0" smtClean="0"/>
              <a:t>- Personal </a:t>
            </a:r>
            <a:r>
              <a:rPr lang="en-US" i="1" dirty="0" smtClean="0"/>
              <a:t>Influence </a:t>
            </a:r>
            <a:r>
              <a:rPr lang="en-US" dirty="0" smtClean="0"/>
              <a:t>(1955) </a:t>
            </a:r>
            <a:r>
              <a:rPr lang="en-US" dirty="0" smtClean="0"/>
              <a:t>presented in favor of the “two-step flow” or “limited effects” perspective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58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Elmira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- Another panel study, conducted in Elmira</a:t>
            </a:r>
            <a:r>
              <a:rPr lang="en-US" dirty="0"/>
              <a:t>, New York, during the 1948 </a:t>
            </a:r>
            <a:r>
              <a:rPr lang="en-US" dirty="0" smtClean="0"/>
              <a:t>Presidential campaign.</a:t>
            </a:r>
            <a:endParaRPr lang="en-US" dirty="0" smtClean="0"/>
          </a:p>
          <a:p>
            <a:r>
              <a:rPr lang="en-US" dirty="0" smtClean="0"/>
              <a:t>- An exploratory study of the voting decision.</a:t>
            </a:r>
          </a:p>
          <a:p>
            <a:r>
              <a:rPr lang="en-US" i="1" dirty="0" smtClean="0"/>
              <a:t>- Voting</a:t>
            </a:r>
            <a:r>
              <a:rPr lang="en-US" dirty="0" smtClean="0"/>
              <a:t> (1954).</a:t>
            </a:r>
          </a:p>
          <a:p>
            <a:r>
              <a:rPr lang="en-US" dirty="0" smtClean="0"/>
              <a:t>- Again, they interpreted the evidence as consistent with the primacy of small groups over mass media effects.</a:t>
            </a:r>
          </a:p>
          <a:p>
            <a:r>
              <a:rPr lang="en-US" dirty="0"/>
              <a:t>	</a:t>
            </a:r>
            <a:r>
              <a:rPr lang="en-US" dirty="0" smtClean="0"/>
              <a:t> In particular the effect of family on political partisanship.</a:t>
            </a:r>
          </a:p>
          <a:p>
            <a:r>
              <a:rPr lang="en-US" i="1" dirty="0"/>
              <a:t>	</a:t>
            </a:r>
            <a:r>
              <a:rPr lang="en-US" i="1" dirty="0" smtClean="0"/>
              <a:t>- Voting (1954) </a:t>
            </a:r>
            <a:r>
              <a:rPr lang="en-US" dirty="0" smtClean="0"/>
              <a:t>and </a:t>
            </a:r>
            <a:r>
              <a:rPr lang="en-US" i="1" dirty="0" smtClean="0"/>
              <a:t>People’s Choice </a:t>
            </a:r>
            <a:r>
              <a:rPr lang="en-US" dirty="0" smtClean="0"/>
              <a:t>(1944) came to be associated with the “Colombia School,” which </a:t>
            </a:r>
            <a:r>
              <a:rPr lang="en-US" dirty="0" err="1" smtClean="0"/>
              <a:t>emphasised</a:t>
            </a:r>
            <a:r>
              <a:rPr lang="en-US" dirty="0"/>
              <a:t> </a:t>
            </a:r>
            <a:r>
              <a:rPr lang="en-US" dirty="0" smtClean="0"/>
              <a:t>sociological explanations of voting behavior.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873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 Of “Limited Effects”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Media rarely is a </a:t>
            </a:r>
            <a:r>
              <a:rPr lang="en-US" dirty="0" smtClean="0"/>
              <a:t>direct cause </a:t>
            </a:r>
            <a:r>
              <a:rPr lang="en-US" dirty="0" smtClean="0"/>
              <a:t>of </a:t>
            </a:r>
            <a:r>
              <a:rPr lang="en-US" dirty="0" smtClean="0"/>
              <a:t>opinion </a:t>
            </a:r>
            <a:r>
              <a:rPr lang="en-US" dirty="0" smtClean="0"/>
              <a:t>change.</a:t>
            </a:r>
          </a:p>
          <a:p>
            <a:pPr marL="457200" indent="-457200">
              <a:buAutoNum type="arabicPeriod"/>
            </a:pPr>
            <a:r>
              <a:rPr lang="en-US" dirty="0" smtClean="0"/>
              <a:t>When media does have an effect, it is highly conditional on the person’s “primary group.”</a:t>
            </a:r>
          </a:p>
          <a:p>
            <a:pPr marL="457200" indent="-457200">
              <a:buAutoNum type="arabicPeriod"/>
            </a:pPr>
            <a:r>
              <a:rPr lang="en-US" dirty="0" smtClean="0"/>
              <a:t>Though media does appear to have a robust effect in reinforcing previously held opinions.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94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and Questions…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77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95</TotalTime>
  <Words>355</Words>
  <Application>Microsoft Macintosh PowerPoint</Application>
  <PresentationFormat>On-screen Show (4:3)</PresentationFormat>
  <Paragraphs>44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Essential</vt:lpstr>
      <vt:lpstr>From Propaganda to “Limited Effects”</vt:lpstr>
      <vt:lpstr>Conventional Wisdom, 1920s – 1950s</vt:lpstr>
      <vt:lpstr>New Kids on the Block (1940s)</vt:lpstr>
      <vt:lpstr>PowerPoint Presentation</vt:lpstr>
      <vt:lpstr>Eerie County Study</vt:lpstr>
      <vt:lpstr>Decatur Study</vt:lpstr>
      <vt:lpstr>Elmira Study</vt:lpstr>
      <vt:lpstr>Summary Of “Limited Effects”</vt:lpstr>
      <vt:lpstr>Issues and Questions…</vt:lpstr>
    </vt:vector>
  </TitlesOfParts>
  <Company>University of Southampton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Propaganda to “Limited Effects”</dc:title>
  <dc:creator>Justin Murphy</dc:creator>
  <cp:lastModifiedBy>Murphy J.M.</cp:lastModifiedBy>
  <cp:revision>21</cp:revision>
  <dcterms:created xsi:type="dcterms:W3CDTF">2014-10-30T09:06:34Z</dcterms:created>
  <dcterms:modified xsi:type="dcterms:W3CDTF">2015-10-28T10:23:58Z</dcterms:modified>
</cp:coreProperties>
</file>

<file path=docProps/thumbnail.jpeg>
</file>